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13716000" cx="24384000"/>
  <p:notesSz cx="6858000" cy="9144000"/>
  <p:embeddedFontLst>
    <p:embeddedFont>
      <p:font typeface="Proxima Nova"/>
      <p:regular r:id="rId49"/>
      <p:bold r:id="rId50"/>
      <p:italic r:id="rId51"/>
      <p:boldItalic r:id="rId52"/>
    </p:embeddedFont>
    <p:embeddedFont>
      <p:font typeface="Proxima Nova Extrabold"/>
      <p:bold r:id="rId53"/>
    </p:embeddedFont>
    <p:embeddedFont>
      <p:font typeface="Helvetica Neue"/>
      <p:regular r:id="rId54"/>
      <p:bold r:id="rId55"/>
      <p:italic r:id="rId56"/>
      <p:boldItalic r:id="rId57"/>
    </p:embeddedFont>
    <p:embeddedFont>
      <p:font typeface="Helvetica Neue Light"/>
      <p:regular r:id="rId58"/>
      <p:bold r:id="rId59"/>
      <p:italic r:id="rId60"/>
      <p:boldItalic r:id="rId61"/>
    </p:embeddedFont>
    <p:embeddedFont>
      <p:font typeface="Roboto Mon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ProximaNov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Mono-regular.fntdata"/><Relationship Id="rId61" Type="http://schemas.openxmlformats.org/officeDocument/2006/relationships/font" Target="fonts/HelveticaNeueLight-boldItalic.fntdata"/><Relationship Id="rId20" Type="http://schemas.openxmlformats.org/officeDocument/2006/relationships/slide" Target="slides/slide16.xml"/><Relationship Id="rId64" Type="http://schemas.openxmlformats.org/officeDocument/2006/relationships/font" Target="fonts/RobotoMono-italic.fntdata"/><Relationship Id="rId63" Type="http://schemas.openxmlformats.org/officeDocument/2006/relationships/font" Target="fonts/RobotoMono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65" Type="http://schemas.openxmlformats.org/officeDocument/2006/relationships/font" Target="fonts/RobotoMono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HelveticaNeueLight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roximaNova-italic.fntdata"/><Relationship Id="rId50" Type="http://schemas.openxmlformats.org/officeDocument/2006/relationships/font" Target="fonts/ProximaNova-bold.fntdata"/><Relationship Id="rId53" Type="http://schemas.openxmlformats.org/officeDocument/2006/relationships/font" Target="fonts/ProximaNovaExtrabold-bold.fntdata"/><Relationship Id="rId52" Type="http://schemas.openxmlformats.org/officeDocument/2006/relationships/font" Target="fonts/ProximaNova-boldItalic.fntdata"/><Relationship Id="rId11" Type="http://schemas.openxmlformats.org/officeDocument/2006/relationships/slide" Target="slides/slide7.xml"/><Relationship Id="rId55" Type="http://schemas.openxmlformats.org/officeDocument/2006/relationships/font" Target="fonts/HelveticaNeue-bold.fntdata"/><Relationship Id="rId10" Type="http://schemas.openxmlformats.org/officeDocument/2006/relationships/slide" Target="slides/slide6.xml"/><Relationship Id="rId54" Type="http://schemas.openxmlformats.org/officeDocument/2006/relationships/font" Target="fonts/HelveticaNeue-regular.fntdata"/><Relationship Id="rId13" Type="http://schemas.openxmlformats.org/officeDocument/2006/relationships/slide" Target="slides/slide9.xml"/><Relationship Id="rId57" Type="http://schemas.openxmlformats.org/officeDocument/2006/relationships/font" Target="fonts/HelveticaNeue-boldItalic.fntdata"/><Relationship Id="rId12" Type="http://schemas.openxmlformats.org/officeDocument/2006/relationships/slide" Target="slides/slide8.xml"/><Relationship Id="rId56" Type="http://schemas.openxmlformats.org/officeDocument/2006/relationships/font" Target="fonts/HelveticaNeue-italic.fntdata"/><Relationship Id="rId15" Type="http://schemas.openxmlformats.org/officeDocument/2006/relationships/slide" Target="slides/slide11.xml"/><Relationship Id="rId59" Type="http://schemas.openxmlformats.org/officeDocument/2006/relationships/font" Target="fonts/HelveticaNeueLight-bold.fntdata"/><Relationship Id="rId14" Type="http://schemas.openxmlformats.org/officeDocument/2006/relationships/slide" Target="slides/slide10.xml"/><Relationship Id="rId58" Type="http://schemas.openxmlformats.org/officeDocument/2006/relationships/font" Target="fonts/HelveticaNeueLight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d71d26bb5_0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5d71d26bb5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d71d26bb5_0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5d71d26bb5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d71d26bb5_0_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5d71d26bb5_0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d71d26bb5_0_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5d71d26bb5_0_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d71d26bb5_0_1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5d71d26bb5_0_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d71d26bb5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5d71d26bb5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d71d26bb5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5d71d26bb5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d8864d59c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d8864d59c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d8864d59c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d8864d59c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d8864d59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d8864d59c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d8864d59c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d8864d59c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d8864d59c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d8864d59c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d8864d59c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d8864d59c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d8864d59c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d8864d59c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d8864d59c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d8864d59c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d8864d59c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d8864d59c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d8864d59c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d8864d59c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d8864d59c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d8864d59c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d8864d59c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d8864d59c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d8864d59c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d8864d59c_0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d71d26bb5_0_1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5d71d26bb5_0_1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d8864d59c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d8864d59c_0_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d8864d59c_0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d8864d59c_0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d8864d59c_0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d8864d59c_0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d8864d59c_0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d8864d59c_0_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d8864d59c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d8864d59c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d8864d59c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d8864d59c_0_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d8864d59c_0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d8864d59c_0_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d8864d59c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d8864d59c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d8864d59c_0_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d8864d59c_0_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d8864d59c_0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d8864d59c_0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d8864d59c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d8864d59c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d71d26bb5_0_1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5d71d26bb5_0_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d71d26bb5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5d71d26bb5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7fc676b5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47fc676b5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d71d26bb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5d71d26bb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d71d26bb5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5d71d26bb5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d71d26bb5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5d71d26bb5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7.png"/><Relationship Id="rId7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a" showMasterSp="0" type="title">
  <p:cSld name="TITLE">
    <p:bg>
      <p:bgPr>
        <a:solidFill>
          <a:srgbClr val="FFFFFF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crete-Loop.gif"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40500" y="4572000"/>
            <a:ext cx="11303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staque com mais texto" showMasterSp="0">
  <p:cSld name="Destaque com mais texto">
    <p:bg>
      <p:bgPr>
        <a:solidFill>
          <a:srgbClr val="5725B6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title"/>
          </p:nvPr>
        </p:nvSpPr>
        <p:spPr>
          <a:xfrm>
            <a:off x="2057400" y="2095499"/>
            <a:ext cx="20269200" cy="9525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Proxima Nova Extrabold"/>
              <a:buNone/>
              <a:defRPr b="0" i="0" sz="80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staque com menos texto" showMasterSp="0">
  <p:cSld name="Destaque com menos texto">
    <p:bg>
      <p:bgPr>
        <a:solidFill>
          <a:srgbClr val="39E47A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2032000" y="2032000"/>
            <a:ext cx="20320001" cy="96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16000"/>
              <a:buFont typeface="Proxima Nova Extrabold"/>
              <a:buNone/>
              <a:defRPr b="0" i="0" sz="16000" u="none" cap="none" strike="noStrike">
                <a:solidFill>
                  <a:srgbClr val="533E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staque com foto" showMasterSp="0">
  <p:cSld name="Destaque com foto">
    <p:bg>
      <p:bgPr>
        <a:solidFill>
          <a:srgbClr val="4E7D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/>
        </p:nvSpPr>
        <p:spPr>
          <a:xfrm>
            <a:off x="2068512" y="4549775"/>
            <a:ext cx="20247000" cy="4616400"/>
          </a:xfrm>
          <a:prstGeom prst="rect">
            <a:avLst/>
          </a:prstGeom>
          <a:solidFill>
            <a:srgbClr val="5725B6">
              <a:alpha val="8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2883002" y="5249678"/>
            <a:ext cx="18549800" cy="321664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Proxima Nova Extrabold"/>
              <a:buNone/>
              <a:defRPr b="0" i="0" sz="80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ção" showMasterSp="0">
  <p:cSld name="Citação">
    <p:bg>
      <p:bgPr>
        <a:gradFill>
          <a:gsLst>
            <a:gs pos="0">
              <a:srgbClr val="00C8FF"/>
            </a:gs>
            <a:gs pos="50571">
              <a:srgbClr val="4E7DFF"/>
            </a:gs>
            <a:gs pos="100000">
              <a:srgbClr val="5725B6"/>
            </a:gs>
          </a:gsLst>
          <a:lin ang="3600000" scaled="0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955799" y="3436455"/>
            <a:ext cx="20404206" cy="6423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Proxima Nova"/>
              <a:buNone/>
              <a:defRPr b="0" i="0" sz="8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981200" y="10490830"/>
            <a:ext cx="20353405" cy="158690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roxima Nova"/>
              <a:buNone/>
              <a:defRPr b="1" i="1" sz="4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roxima Nova"/>
              <a:buNone/>
              <a:defRPr b="0" i="0" sz="3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roxima Nova"/>
              <a:buNone/>
              <a:defRPr b="0" i="0" sz="3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roxima Nova"/>
              <a:buNone/>
              <a:defRPr b="0" i="0" sz="3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roxima Nova"/>
              <a:buNone/>
              <a:defRPr b="0" i="0" sz="3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ódigo">
  <p:cSld name="Código">
    <p:bg>
      <p:bgPr>
        <a:solidFill>
          <a:srgbClr val="3C3C3C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1031130" y="1856978"/>
            <a:ext cx="51300" cy="10848600"/>
          </a:xfrm>
          <a:prstGeom prst="roundRect">
            <a:avLst>
              <a:gd fmla="val 50000" name="adj"/>
            </a:avLst>
          </a:prstGeom>
          <a:solidFill>
            <a:srgbClr val="39E47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977899" y="825500"/>
            <a:ext cx="22428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307107" y="2074432"/>
            <a:ext cx="22114200" cy="10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guras com Legenda" showMasterSp="0">
  <p:cSld name="Figuras com Legenda">
    <p:bg>
      <p:bgPr>
        <a:solidFill>
          <a:srgbClr val="4E7D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>
            <a:off x="1139825" y="1019075"/>
            <a:ext cx="22104351" cy="1167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1105002" y="12764839"/>
            <a:ext cx="22104351" cy="776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roxima Nova"/>
              <a:buNone/>
              <a:defRPr b="0" i="0" sz="3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em Branco" showMasterSp="0">
  <p:cSld name="Slide em Branco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erramento" showMasterSp="0">
  <p:cSld name="Encerramento">
    <p:bg>
      <p:bgPr>
        <a:solidFill>
          <a:srgbClr val="533E7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" id="66" name="Google Shape;6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86805" y="277759"/>
            <a:ext cx="21990558" cy="157849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" id="67" name="Google Shape;6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107" y="3945606"/>
            <a:ext cx="3657601" cy="74466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8"/>
          <p:cNvSpPr txBox="1"/>
          <p:nvPr/>
        </p:nvSpPr>
        <p:spPr>
          <a:xfrm>
            <a:off x="7248994" y="3981450"/>
            <a:ext cx="5695012" cy="495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Proxima Nova Extrabold"/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NÓS MOVEMOS O MUNDO.</a:t>
            </a:r>
            <a:endParaRPr/>
          </a:p>
        </p:txBody>
      </p:sp>
      <p:pic>
        <p:nvPicPr>
          <p:cNvPr descr="Imagem" id="69" name="Google Shape;6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7477" y="5788548"/>
            <a:ext cx="1168586" cy="6909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" id="70" name="Google Shape;7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08223" y="5770106"/>
            <a:ext cx="3306421" cy="7278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" id="71" name="Google Shape;7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95419" y="5788548"/>
            <a:ext cx="777231" cy="6909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" id="72" name="Google Shape;7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536269" y="5788548"/>
            <a:ext cx="1973860" cy="69098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/>
          <p:nvPr/>
        </p:nvSpPr>
        <p:spPr>
          <a:xfrm>
            <a:off x="7264517" y="6681892"/>
            <a:ext cx="3448102" cy="16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 Extrabold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Centro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Av. Presidente Wilson, 231 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29º andar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 Extrabold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(21) 2240-2030</a:t>
            </a:r>
            <a:endParaRPr/>
          </a:p>
        </p:txBody>
      </p:sp>
      <p:sp>
        <p:nvSpPr>
          <p:cNvPr id="74" name="Google Shape;74;p18"/>
          <p:cNvSpPr txBox="1"/>
          <p:nvPr/>
        </p:nvSpPr>
        <p:spPr>
          <a:xfrm>
            <a:off x="11437383" y="6681892"/>
            <a:ext cx="3349473" cy="16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 Extrabold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Cidade Monções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Av. Nações Unidas, 11.541 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3º andar</a:t>
            </a:r>
            <a:br>
              <a:rPr b="0" i="0" lang="en-US" sz="2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0" i="0" lang="en-US" sz="22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(11) 4119-0449</a:t>
            </a:r>
            <a:endParaRPr/>
          </a:p>
        </p:txBody>
      </p:sp>
      <p:sp>
        <p:nvSpPr>
          <p:cNvPr id="75" name="Google Shape;75;p18"/>
          <p:cNvSpPr txBox="1"/>
          <p:nvPr/>
        </p:nvSpPr>
        <p:spPr>
          <a:xfrm>
            <a:off x="15772316" y="6681892"/>
            <a:ext cx="3024811" cy="16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 Extrabold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Savassi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Av. Getúlio Vargas, 671 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Sala 800 - 8º andar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 Extrabold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(31) 3360-8900</a:t>
            </a:r>
            <a:endParaRPr/>
          </a:p>
        </p:txBody>
      </p:sp>
      <p:sp>
        <p:nvSpPr>
          <p:cNvPr id="76" name="Google Shape;76;p18"/>
          <p:cNvSpPr txBox="1"/>
          <p:nvPr/>
        </p:nvSpPr>
        <p:spPr>
          <a:xfrm>
            <a:off x="19515888" y="6681892"/>
            <a:ext cx="3748457" cy="162052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 Extrabold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Ilha do Leite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Rua Sen. José Henrique, </a:t>
            </a:r>
            <a:r>
              <a:rPr lang="en-US" sz="2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199</a:t>
            </a:r>
            <a:endParaRPr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2º andar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 Extrabold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(81) 3018-6299</a:t>
            </a:r>
            <a:endParaRPr/>
          </a:p>
        </p:txBody>
      </p:sp>
      <p:sp>
        <p:nvSpPr>
          <p:cNvPr id="77" name="Google Shape;77;p18"/>
          <p:cNvSpPr txBox="1"/>
          <p:nvPr/>
        </p:nvSpPr>
        <p:spPr>
          <a:xfrm>
            <a:off x="7245045" y="9587679"/>
            <a:ext cx="4682491" cy="431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roxima Nova Extrabold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WWW.CONCRETE.COM.BR</a:t>
            </a:r>
            <a:endParaRPr/>
          </a:p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rminal">
  <p:cSld name="Código_1">
    <p:bg>
      <p:bgPr>
        <a:solidFill>
          <a:srgbClr val="533E7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977950" y="582550"/>
            <a:ext cx="22428300" cy="2254200"/>
          </a:xfrm>
          <a:prstGeom prst="round2SameRect">
            <a:avLst>
              <a:gd fmla="val 21204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9"/>
          <p:cNvSpPr/>
          <p:nvPr/>
        </p:nvSpPr>
        <p:spPr>
          <a:xfrm>
            <a:off x="977900" y="2085575"/>
            <a:ext cx="22428300" cy="10848600"/>
          </a:xfrm>
          <a:prstGeom prst="roundRect">
            <a:avLst>
              <a:gd fmla="val 4733" name="adj"/>
            </a:avLst>
          </a:prstGeom>
          <a:solidFill>
            <a:srgbClr val="3C3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9"/>
          <p:cNvSpPr txBox="1"/>
          <p:nvPr>
            <p:ph type="title"/>
          </p:nvPr>
        </p:nvSpPr>
        <p:spPr>
          <a:xfrm>
            <a:off x="1513200" y="825500"/>
            <a:ext cx="213579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Arial"/>
              <a:buNone/>
              <a:defRPr b="1" i="0" sz="3800" u="none" cap="none" strike="noStrike">
                <a:solidFill>
                  <a:srgbClr val="533E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Arial"/>
              <a:buNone/>
              <a:defRPr b="1" i="0" sz="3800" u="none" cap="none" strike="noStrike">
                <a:solidFill>
                  <a:srgbClr val="533E7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Arial"/>
              <a:buNone/>
              <a:defRPr b="1" i="0" sz="3800" u="none" cap="none" strike="noStrike">
                <a:solidFill>
                  <a:srgbClr val="533E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Arial"/>
              <a:buNone/>
              <a:defRPr b="1" i="0" sz="3800" u="none" cap="none" strike="noStrike">
                <a:solidFill>
                  <a:srgbClr val="533E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Arial"/>
              <a:buNone/>
              <a:defRPr b="1" i="0" sz="3800" u="none" cap="none" strike="noStrike">
                <a:solidFill>
                  <a:srgbClr val="533E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Arial"/>
              <a:buNone/>
              <a:defRPr b="1" i="0" sz="3800" u="none" cap="none" strike="noStrike">
                <a:solidFill>
                  <a:srgbClr val="533E7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Arial"/>
              <a:buNone/>
              <a:defRPr b="1" i="0" sz="3800" u="none" cap="none" strike="noStrike">
                <a:solidFill>
                  <a:srgbClr val="533E7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Arial"/>
              <a:buNone/>
              <a:defRPr b="1" i="0" sz="3800" u="none" cap="none" strike="noStrike">
                <a:solidFill>
                  <a:srgbClr val="533E7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Arial"/>
              <a:buNone/>
              <a:defRPr b="1" i="0" sz="3800" u="none" cap="none" strike="noStrike">
                <a:solidFill>
                  <a:srgbClr val="533E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1513100" y="2506625"/>
            <a:ext cx="21357900" cy="10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ono"/>
              <a:buNone/>
              <a:defRPr i="0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ono"/>
              <a:buNone/>
              <a:defRPr i="0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ono"/>
              <a:buNone/>
              <a:defRPr i="0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ono"/>
              <a:buNone/>
              <a:defRPr i="0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ono"/>
              <a:buNone/>
              <a:defRPr i="0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ono"/>
              <a:buNone/>
              <a:defRPr i="0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ono"/>
              <a:buNone/>
              <a:defRPr i="0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ono"/>
              <a:buNone/>
              <a:defRPr i="0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ono"/>
              <a:buNone/>
              <a:defRPr i="0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da Apresentação" showMasterSp="0" type="tx">
  <p:cSld name="TITLE_AND_BODY">
    <p:bg>
      <p:bgPr>
        <a:solidFill>
          <a:srgbClr val="533E7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" id="10" name="Google Shape;1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53960" y="8796910"/>
            <a:ext cx="9380843" cy="657677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/>
          <p:nvPr>
            <p:ph type="title"/>
          </p:nvPr>
        </p:nvSpPr>
        <p:spPr>
          <a:xfrm>
            <a:off x="2039937" y="3940040"/>
            <a:ext cx="20304126" cy="583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Proxima Nova Extrabold"/>
              <a:buNone/>
              <a:defRPr b="0" i="0" sz="120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" type="body"/>
          </p:nvPr>
        </p:nvSpPr>
        <p:spPr>
          <a:xfrm>
            <a:off x="2045827" y="10101041"/>
            <a:ext cx="20292346" cy="120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4800"/>
              <a:buFont typeface="Proxima Nova"/>
              <a:buNone/>
              <a:defRPr b="0" i="0" sz="4800" u="none" cap="none" strike="noStrike">
                <a:solidFill>
                  <a:srgbClr val="00C8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4800"/>
              <a:buFont typeface="Proxima Nova"/>
              <a:buNone/>
              <a:defRPr b="0" i="0" sz="4800" u="none" cap="none" strike="noStrike">
                <a:solidFill>
                  <a:srgbClr val="00C8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4800"/>
              <a:buFont typeface="Proxima Nova"/>
              <a:buNone/>
              <a:defRPr b="0" i="0" sz="4800" u="none" cap="none" strike="noStrike">
                <a:solidFill>
                  <a:srgbClr val="00C8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4800"/>
              <a:buFont typeface="Proxima Nova"/>
              <a:buNone/>
              <a:defRPr b="0" i="0" sz="4800" u="none" cap="none" strike="noStrike">
                <a:solidFill>
                  <a:srgbClr val="00C8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4800"/>
              <a:buFont typeface="Proxima Nova"/>
              <a:buNone/>
              <a:defRPr b="0" i="0" sz="4800" u="none" cap="none" strike="noStrike">
                <a:solidFill>
                  <a:srgbClr val="00C8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Índice" showMasterSp="0">
  <p:cSld name="Índice">
    <p:bg>
      <p:bgPr>
        <a:solidFill>
          <a:srgbClr val="4E7DF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/>
          <p:nvPr/>
        </p:nvSpPr>
        <p:spPr>
          <a:xfrm>
            <a:off x="2031388" y="3238544"/>
            <a:ext cx="261641" cy="261641"/>
          </a:xfrm>
          <a:prstGeom prst="ellipse">
            <a:avLst/>
          </a:prstGeom>
          <a:solidFill>
            <a:srgbClr val="533E7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1930400" y="1337742"/>
            <a:ext cx="20343145" cy="1992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8000"/>
              <a:buFont typeface="Proxima Nova Extrabold"/>
              <a:buNone/>
              <a:defRPr b="0" i="0" sz="8000" u="none" cap="none" strike="noStrike">
                <a:solidFill>
                  <a:srgbClr val="533E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1981199" y="3758462"/>
            <a:ext cx="20343146" cy="79629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530225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50"/>
              <a:buFont typeface="Proxima Nova"/>
              <a:buChar char="○"/>
              <a:defRPr b="0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98475" lvl="1" marL="914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50"/>
              <a:buFont typeface="Proxima Nova"/>
              <a:buChar char="•"/>
              <a:defRPr b="0" i="0" sz="3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98475" lvl="2" marL="13716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50"/>
              <a:buFont typeface="Proxima Nova"/>
              <a:buChar char="•"/>
              <a:defRPr b="0" i="0" sz="3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98475" lvl="3" marL="18288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50"/>
              <a:buFont typeface="Proxima Nova"/>
              <a:buChar char="•"/>
              <a:defRPr b="0" i="0" sz="3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98475" lvl="4" marL="22860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50"/>
              <a:buFont typeface="Proxima Nova"/>
              <a:buChar char="•"/>
              <a:defRPr b="0" i="0" sz="3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ertura da Seção" showMasterSp="0">
  <p:cSld name="Abertura da Seção">
    <p:bg>
      <p:bgPr>
        <a:solidFill>
          <a:srgbClr val="00C8FF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" id="18" name="Google Shape;1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27547" y="-2032532"/>
            <a:ext cx="9939326" cy="814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"/>
          <p:cNvSpPr txBox="1"/>
          <p:nvPr>
            <p:ph type="title"/>
          </p:nvPr>
        </p:nvSpPr>
        <p:spPr>
          <a:xfrm>
            <a:off x="1930399" y="5622641"/>
            <a:ext cx="20393947" cy="247071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Proxima Nova Extrabold"/>
              <a:buNone/>
              <a:defRPr b="0" i="0" sz="80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1961753" y="9052455"/>
            <a:ext cx="20366899" cy="12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  <a:defRPr b="0" i="0" sz="4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  <a:defRPr b="0" i="0" sz="4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  <a:defRPr b="0" i="0" sz="4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  <a:defRPr b="0" i="0" sz="4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  <a:defRPr b="0" i="0" sz="4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ertura da Subseção" showMasterSp="0">
  <p:cSld name="Abertura da Subseção"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idx="1" type="body"/>
          </p:nvPr>
        </p:nvSpPr>
        <p:spPr>
          <a:xfrm>
            <a:off x="2007727" y="3196913"/>
            <a:ext cx="20393947" cy="1650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6000"/>
              <a:buFont typeface="Proxima Nova Extrabold"/>
              <a:buNone/>
              <a:defRPr b="0" i="0" sz="6000" u="none" cap="none" strike="noStrike">
                <a:solidFill>
                  <a:srgbClr val="00C8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pic>
        <p:nvPicPr>
          <p:cNvPr descr="Imagem"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53617" y="10289033"/>
            <a:ext cx="15165834" cy="488966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>
            <p:ph type="title"/>
          </p:nvPr>
        </p:nvSpPr>
        <p:spPr>
          <a:xfrm>
            <a:off x="1930399" y="5628934"/>
            <a:ext cx="20393947" cy="2458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8000"/>
              <a:buFont typeface="Proxima Nova Extrabold"/>
              <a:buNone/>
              <a:defRPr b="0" i="0" sz="8000" u="none" cap="none" strike="noStrike">
                <a:solidFill>
                  <a:srgbClr val="533E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1955800" y="9073852"/>
            <a:ext cx="20393945" cy="124658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  <a:defRPr b="0" i="0" sz="4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  <a:defRPr b="0" i="0" sz="4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  <a:defRPr b="0" i="0" sz="4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  <a:defRPr b="0" i="0" sz="4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  <a:defRPr b="0" i="0" sz="4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" showMasterSp="0">
  <p:cSld name="Conteúdo">
    <p:bg>
      <p:bgPr>
        <a:solidFill>
          <a:srgbClr val="FFFFFF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>
            <a:off x="2031388" y="3238544"/>
            <a:ext cx="261641" cy="261641"/>
          </a:xfrm>
          <a:prstGeom prst="ellipse">
            <a:avLst/>
          </a:prstGeom>
          <a:solidFill>
            <a:srgbClr val="4E7D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7D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4E7D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1924049" y="1286274"/>
            <a:ext cx="20393947" cy="2095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8000"/>
              <a:buFont typeface="Proxima Nova Extrabold"/>
              <a:buNone/>
              <a:defRPr b="0" i="0" sz="8000" u="none" cap="none" strike="noStrike">
                <a:solidFill>
                  <a:srgbClr val="533E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1968103" y="3813257"/>
            <a:ext cx="20393945" cy="788463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ópicos" showMasterSp="0">
  <p:cSld name="Tópicos">
    <p:bg>
      <p:bgPr>
        <a:solidFill>
          <a:srgbClr val="FFFFFF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/>
          <p:nvPr/>
        </p:nvSpPr>
        <p:spPr>
          <a:xfrm>
            <a:off x="2031388" y="3238544"/>
            <a:ext cx="261641" cy="261641"/>
          </a:xfrm>
          <a:prstGeom prst="ellipse">
            <a:avLst/>
          </a:prstGeom>
          <a:solidFill>
            <a:srgbClr val="4E7D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7D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4E7D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2;p8"/>
          <p:cNvSpPr txBox="1"/>
          <p:nvPr>
            <p:ph type="title"/>
          </p:nvPr>
        </p:nvSpPr>
        <p:spPr>
          <a:xfrm>
            <a:off x="1924050" y="1286274"/>
            <a:ext cx="20393945" cy="2095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8000"/>
              <a:buFont typeface="Proxima Nova Extrabold"/>
              <a:buNone/>
              <a:defRPr b="0" i="0" sz="8000" u="none" cap="none" strike="noStrike">
                <a:solidFill>
                  <a:srgbClr val="533E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1968103" y="3813257"/>
            <a:ext cx="20393945" cy="788463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530225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750"/>
              <a:buFont typeface="Proxima Nova"/>
              <a:buChar char="○"/>
              <a:defRPr b="0" i="0" sz="3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530225" lvl="1" marL="914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750"/>
              <a:buFont typeface="Proxima Nova"/>
              <a:buChar char="•"/>
              <a:defRPr b="0" i="0" sz="3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530225" lvl="2" marL="13716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750"/>
              <a:buFont typeface="Proxima Nova"/>
              <a:buChar char="•"/>
              <a:defRPr b="0" i="0" sz="3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530225" lvl="3" marL="18288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750"/>
              <a:buFont typeface="Proxima Nova"/>
              <a:buChar char="•"/>
              <a:defRPr b="0" i="0" sz="3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530225" lvl="4" marL="22860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750"/>
              <a:buFont typeface="Proxima Nova"/>
              <a:buChar char="•"/>
              <a:defRPr b="0" i="0" sz="3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ista" showMasterSp="0">
  <p:cSld name="Lista">
    <p:bg>
      <p:bgPr>
        <a:solidFill>
          <a:srgbClr val="FFFFFF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-3091" y="678"/>
            <a:ext cx="8125422" cy="13714644"/>
          </a:xfrm>
          <a:prstGeom prst="rect">
            <a:avLst/>
          </a:prstGeom>
          <a:solidFill>
            <a:srgbClr val="533E7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1017127" y="4086942"/>
            <a:ext cx="6084986" cy="769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00C8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939799" y="1752600"/>
            <a:ext cx="6239642" cy="204287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roxima Nova Extrabold"/>
              <a:buNone/>
              <a:defRPr b="0" i="0" sz="52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"/>
              <a:buNone/>
              <a:defRPr b="1" i="0" sz="38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9158325" y="2046485"/>
            <a:ext cx="14236701" cy="9623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3" type="body"/>
          </p:nvPr>
        </p:nvSpPr>
        <p:spPr>
          <a:xfrm>
            <a:off x="1017127" y="5147868"/>
            <a:ext cx="6084986" cy="769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00C8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4" type="body"/>
          </p:nvPr>
        </p:nvSpPr>
        <p:spPr>
          <a:xfrm>
            <a:off x="1017127" y="6208795"/>
            <a:ext cx="6084986" cy="7694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00C8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5" type="body"/>
          </p:nvPr>
        </p:nvSpPr>
        <p:spPr>
          <a:xfrm>
            <a:off x="1017127" y="7269721"/>
            <a:ext cx="6084986" cy="769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00C8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6" type="body"/>
          </p:nvPr>
        </p:nvSpPr>
        <p:spPr>
          <a:xfrm>
            <a:off x="1017127" y="8330647"/>
            <a:ext cx="6084986" cy="769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00C8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7" type="body"/>
          </p:nvPr>
        </p:nvSpPr>
        <p:spPr>
          <a:xfrm>
            <a:off x="1017127" y="9391574"/>
            <a:ext cx="6084986" cy="7694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00C8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8" type="body"/>
          </p:nvPr>
        </p:nvSpPr>
        <p:spPr>
          <a:xfrm>
            <a:off x="1017127" y="10452500"/>
            <a:ext cx="6084986" cy="769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00C8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+ Imagem" showMasterSp="0">
  <p:cSld name="Conteúdo + Imagem"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939800" y="2046089"/>
            <a:ext cx="7340501" cy="9623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  <a:defRPr b="0" i="0" sz="3800" u="none" cap="none" strike="noStrike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urier New"/>
              <a:buNone/>
              <a:defRPr b="0" i="0" sz="2800" u="none" cap="none" strike="noStrik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crete-Loop.gif" id="88" name="Google Shape;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0500" y="4572000"/>
            <a:ext cx="11303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939799" y="1752600"/>
            <a:ext cx="6239700" cy="20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roxima Nova Extrabold"/>
              <a:buNone/>
            </a:pPr>
            <a:r>
              <a:rPr lang="en-US" sz="6000"/>
              <a:t>OpenAPI</a:t>
            </a:r>
            <a:endParaRPr/>
          </a:p>
        </p:txBody>
      </p:sp>
      <p:sp>
        <p:nvSpPr>
          <p:cNvPr id="149" name="Google Shape;149;p29"/>
          <p:cNvSpPr txBox="1"/>
          <p:nvPr>
            <p:ph idx="2" type="body"/>
          </p:nvPr>
        </p:nvSpPr>
        <p:spPr>
          <a:xfrm>
            <a:off x="9158325" y="2046485"/>
            <a:ext cx="14236800" cy="9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</a:t>
            </a:r>
            <a:r>
              <a:rPr lang="en-US"/>
              <a:t>sando o </a:t>
            </a:r>
            <a:r>
              <a:rPr b="1" lang="en-US"/>
              <a:t>Swagger da SmartBear</a:t>
            </a:r>
            <a:r>
              <a:rPr lang="en-US"/>
              <a:t> como base para essa solução foi elaborada uma </a:t>
            </a:r>
            <a:r>
              <a:rPr b="1" lang="en-US"/>
              <a:t>especificação </a:t>
            </a:r>
            <a:r>
              <a:rPr lang="en-US"/>
              <a:t>em busca </a:t>
            </a:r>
            <a:r>
              <a:rPr lang="en-US"/>
              <a:t>de um formato </a:t>
            </a:r>
            <a:r>
              <a:rPr b="1" lang="en-US"/>
              <a:t>independente de fornecedores</a:t>
            </a:r>
            <a:r>
              <a:rPr lang="en-US"/>
              <a:t>.</a:t>
            </a:r>
            <a:endParaRPr/>
          </a:p>
        </p:txBody>
      </p:sp>
      <p:sp>
        <p:nvSpPr>
          <p:cNvPr id="150" name="Google Shape;150;p29"/>
          <p:cNvSpPr txBox="1"/>
          <p:nvPr>
            <p:ph idx="3" type="body"/>
          </p:nvPr>
        </p:nvSpPr>
        <p:spPr>
          <a:xfrm>
            <a:off x="1017127" y="5147868"/>
            <a:ext cx="6084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</a:pPr>
            <a:r>
              <a:rPr lang="en-US"/>
              <a:t>O que é?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</a:pPr>
            <a:r>
              <a:t/>
            </a:r>
            <a:endParaRPr/>
          </a:p>
        </p:txBody>
      </p:sp>
      <p:sp>
        <p:nvSpPr>
          <p:cNvPr id="151" name="Google Shape;151;p29"/>
          <p:cNvSpPr txBox="1"/>
          <p:nvPr>
            <p:ph idx="4" type="body"/>
          </p:nvPr>
        </p:nvSpPr>
        <p:spPr>
          <a:xfrm>
            <a:off x="1017127" y="6208795"/>
            <a:ext cx="6084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 Extrabold"/>
              <a:buNone/>
            </a:pPr>
            <a:r>
              <a:rPr lang="en-US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Qual caminho?</a:t>
            </a:r>
            <a:endParaRPr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52" name="Google Shape;152;p29"/>
          <p:cNvSpPr txBox="1"/>
          <p:nvPr>
            <p:ph idx="5" type="body"/>
          </p:nvPr>
        </p:nvSpPr>
        <p:spPr>
          <a:xfrm>
            <a:off x="1017127" y="7269721"/>
            <a:ext cx="6084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</a:pPr>
            <a:r>
              <a:rPr lang="en-US"/>
              <a:t>Como usar?</a:t>
            </a:r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9325" y="1273895"/>
            <a:ext cx="3445350" cy="34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5850" y="9220327"/>
            <a:ext cx="6084900" cy="20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939799" y="1752600"/>
            <a:ext cx="6239700" cy="20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roxima Nova Extrabold"/>
              <a:buNone/>
            </a:pPr>
            <a:r>
              <a:rPr lang="en-US" sz="6000"/>
              <a:t>OpenAPI</a:t>
            </a:r>
            <a:endParaRPr/>
          </a:p>
        </p:txBody>
      </p:sp>
      <p:sp>
        <p:nvSpPr>
          <p:cNvPr id="160" name="Google Shape;160;p30"/>
          <p:cNvSpPr txBox="1"/>
          <p:nvPr>
            <p:ph idx="2" type="body"/>
          </p:nvPr>
        </p:nvSpPr>
        <p:spPr>
          <a:xfrm>
            <a:off x="9158325" y="800099"/>
            <a:ext cx="14236800" cy="108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 se trabalhar com as especificações da </a:t>
            </a:r>
            <a:r>
              <a:rPr b="1" lang="en-US"/>
              <a:t>OpenAPI </a:t>
            </a:r>
            <a:r>
              <a:rPr lang="en-US"/>
              <a:t>pode-se usar </a:t>
            </a:r>
            <a:r>
              <a:rPr b="1" lang="en-US"/>
              <a:t>Swagger.io</a:t>
            </a:r>
            <a:r>
              <a:rPr lang="en-US"/>
              <a:t>, </a:t>
            </a:r>
            <a:r>
              <a:rPr b="1" lang="en-US"/>
              <a:t>ReDoc</a:t>
            </a:r>
            <a:r>
              <a:rPr lang="en-US"/>
              <a:t>, </a:t>
            </a:r>
            <a:r>
              <a:rPr b="1" lang="en-US"/>
              <a:t>DapperDox</a:t>
            </a:r>
            <a:r>
              <a:rPr lang="en-US"/>
              <a:t>.</a:t>
            </a:r>
            <a:endParaRPr/>
          </a:p>
        </p:txBody>
      </p:sp>
      <p:sp>
        <p:nvSpPr>
          <p:cNvPr id="161" name="Google Shape;161;p30"/>
          <p:cNvSpPr txBox="1"/>
          <p:nvPr>
            <p:ph idx="3" type="body"/>
          </p:nvPr>
        </p:nvSpPr>
        <p:spPr>
          <a:xfrm>
            <a:off x="1017127" y="5147868"/>
            <a:ext cx="6084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</a:pPr>
            <a:r>
              <a:rPr lang="en-US"/>
              <a:t>O que é?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</a:pPr>
            <a:r>
              <a:t/>
            </a:r>
            <a:endParaRPr/>
          </a:p>
        </p:txBody>
      </p:sp>
      <p:sp>
        <p:nvSpPr>
          <p:cNvPr id="162" name="Google Shape;162;p30"/>
          <p:cNvSpPr txBox="1"/>
          <p:nvPr>
            <p:ph idx="4" type="body"/>
          </p:nvPr>
        </p:nvSpPr>
        <p:spPr>
          <a:xfrm>
            <a:off x="1017127" y="6208795"/>
            <a:ext cx="6084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</a:pPr>
            <a:r>
              <a:rPr lang="en-US"/>
              <a:t>Qual caminho?</a:t>
            </a:r>
            <a:endParaRPr/>
          </a:p>
        </p:txBody>
      </p:sp>
      <p:sp>
        <p:nvSpPr>
          <p:cNvPr id="163" name="Google Shape;163;p30"/>
          <p:cNvSpPr txBox="1"/>
          <p:nvPr>
            <p:ph idx="5" type="body"/>
          </p:nvPr>
        </p:nvSpPr>
        <p:spPr>
          <a:xfrm>
            <a:off x="1017127" y="7269721"/>
            <a:ext cx="6084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 Extrabold"/>
              <a:buNone/>
            </a:pPr>
            <a:r>
              <a:rPr lang="en-US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Como usar?</a:t>
            </a:r>
            <a:endParaRPr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1725" y="869096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08550" y="9010771"/>
            <a:ext cx="588645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47900" y="7505821"/>
            <a:ext cx="4914900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1924049" y="1286274"/>
            <a:ext cx="203940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8000"/>
              <a:buFont typeface="Proxima Nova Extrabold"/>
              <a:buNone/>
            </a:pPr>
            <a:r>
              <a:rPr lang="en-US"/>
              <a:t>Javalin 3.0</a:t>
            </a:r>
            <a:endParaRPr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1968103" y="3813257"/>
            <a:ext cx="20394000" cy="78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Javalin é um </a:t>
            </a:r>
            <a:r>
              <a:rPr b="1" lang="en-US"/>
              <a:t>lightweight web framework </a:t>
            </a:r>
            <a:r>
              <a:rPr lang="en-US"/>
              <a:t>para Kotlin e Java. Simples, </a:t>
            </a:r>
            <a:r>
              <a:rPr lang="en-US"/>
              <a:t>fácil</a:t>
            </a:r>
            <a:r>
              <a:rPr lang="en-US"/>
              <a:t> de utilizar, e funciona bem misturando as duas linguagens. É mais uma </a:t>
            </a:r>
            <a:r>
              <a:rPr b="1" lang="en-US"/>
              <a:t>biblioteca </a:t>
            </a:r>
            <a:r>
              <a:rPr lang="en-US"/>
              <a:t>do que um </a:t>
            </a:r>
            <a:r>
              <a:rPr b="1" lang="en-US"/>
              <a:t>framework</a:t>
            </a:r>
            <a:r>
              <a:rPr lang="en-US"/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7DFF"/>
              </a:buClr>
              <a:buSzPts val="3800"/>
              <a:buFont typeface="Proxima Nova"/>
              <a:buNone/>
            </a:pPr>
            <a:r>
              <a:t/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0" y="11697857"/>
            <a:ext cx="3762375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1924050" y="1286274"/>
            <a:ext cx="203940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8000"/>
              <a:buFont typeface="Proxima Nova Extrabold"/>
              <a:buNone/>
            </a:pPr>
            <a:r>
              <a:rPr lang="en-US"/>
              <a:t>OpenAPI Plugin</a:t>
            </a:r>
            <a:endParaRPr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1968101" y="3813250"/>
            <a:ext cx="12033600" cy="78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502707" lvl="0" marL="502707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750"/>
              <a:buFont typeface="Proxima Nova"/>
              <a:buChar char="○"/>
            </a:pPr>
            <a:r>
              <a:rPr lang="en-US"/>
              <a:t>Requisitado desde a primeira versao do Javalin</a:t>
            </a:r>
            <a:endParaRPr/>
          </a:p>
          <a:p>
            <a:pPr indent="-502707" lvl="0" marL="502707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750"/>
              <a:buFont typeface="Proxima Nova"/>
              <a:buChar char="○"/>
            </a:pPr>
            <a:r>
              <a:rPr lang="en-US"/>
              <a:t>Implementado por Tobias Walle</a:t>
            </a:r>
            <a:endParaRPr/>
          </a:p>
          <a:p>
            <a:pPr indent="-502707" lvl="0" marL="502707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750"/>
              <a:buFont typeface="Proxima Nova"/>
              <a:buChar char="○"/>
            </a:pPr>
            <a:r>
              <a:rPr lang="en-US"/>
              <a:t>Ainda incompleto</a:t>
            </a:r>
            <a:endParaRPr/>
          </a:p>
          <a:p>
            <a:pPr indent="-502707" lvl="0" marL="502707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750"/>
              <a:buFont typeface="Proxima Nova"/>
              <a:buChar char="○"/>
            </a:pPr>
            <a:r>
              <a:rPr lang="en-US"/>
              <a:t>Disponível</a:t>
            </a:r>
            <a:r>
              <a:rPr lang="en-US"/>
              <a:t> em duas formas</a:t>
            </a:r>
            <a:endParaRPr/>
          </a:p>
        </p:txBody>
      </p:sp>
      <p:pic>
        <p:nvPicPr>
          <p:cNvPr descr="Imagem" id="180" name="Google Shape;18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49714" y="9157943"/>
            <a:ext cx="1698719" cy="1698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" id="181" name="Google Shape;18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1964" y="10856518"/>
            <a:ext cx="1698719" cy="1698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" id="182" name="Google Shape;18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51014" y="9523018"/>
            <a:ext cx="1698719" cy="169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977899" y="825500"/>
            <a:ext cx="22428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 Extrabold"/>
              <a:buNone/>
            </a:pPr>
            <a:r>
              <a:rPr b="0"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OpenAPI DSL</a:t>
            </a:r>
            <a:endParaRPr/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1307107" y="2074432"/>
            <a:ext cx="22114200" cy="106872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{...}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urier New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val addUserDocs = document()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      .body&lt;User&gt;()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      .result&lt;Unit&gt;("400")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      .result&lt;Unit&gt;("201")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fun addUserHandler(ctx: Context) {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  val user = ctx.body&lt;User&gt;()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  UserRepository.addUser(user)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  ctx.status(201)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urier New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urier New"/>
              <a:buNone/>
            </a:pPr>
            <a:r>
              <a:rPr lang="en-US">
                <a:solidFill>
                  <a:schemeClr val="lt1"/>
                </a:solidFill>
              </a:rPr>
              <a:t>{...}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urier New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post("/users", documented(addUserDocs, ::addUserHandler))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{...}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977899" y="825500"/>
            <a:ext cx="224283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 Extrabold"/>
              <a:buNone/>
            </a:pPr>
            <a:r>
              <a:rPr b="0"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OpenAPI Annotations</a:t>
            </a:r>
            <a:endParaRPr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1307107" y="2074432"/>
            <a:ext cx="22114200" cy="106872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{...}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@OpenApi(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  requestBody = OpenApiRequestBody(User::class),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  responses = [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      OpenApiResponse("400", Unit::class),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      OpenApiResponse("201", Unit::class)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  ]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fun addUserHandler(ctx: Context) {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  val user = ctx.body&lt;User&gt;()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  UserRepository.createUser(user)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    ctx.status(201)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{...}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post("/users", ::addUserHandler)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{...}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urier New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1930399" y="5622641"/>
            <a:ext cx="203940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Proxima Nova Extrabold"/>
              <a:buNone/>
            </a:pPr>
            <a:r>
              <a:rPr lang="en-US"/>
              <a:t>Mão na massa.</a:t>
            </a:r>
            <a:endParaRPr/>
          </a:p>
        </p:txBody>
      </p:sp>
      <p:sp>
        <p:nvSpPr>
          <p:cNvPr id="200" name="Google Shape;200;p35"/>
          <p:cNvSpPr txBox="1"/>
          <p:nvPr>
            <p:ph idx="1" type="body"/>
          </p:nvPr>
        </p:nvSpPr>
        <p:spPr>
          <a:xfrm>
            <a:off x="1961753" y="9052455"/>
            <a:ext cx="203670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</a:pPr>
            <a:r>
              <a:rPr lang="en-US"/>
              <a:t>Alguns exemplos de utilização.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" id="93" name="Google Shape;9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53960" y="8796910"/>
            <a:ext cx="9380843" cy="657677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/>
          <p:nvPr>
            <p:ph type="title"/>
          </p:nvPr>
        </p:nvSpPr>
        <p:spPr>
          <a:xfrm>
            <a:off x="2039937" y="3940040"/>
            <a:ext cx="20304126" cy="583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Proxima Nova Extrabold"/>
              <a:buNone/>
            </a:pPr>
            <a:r>
              <a:rPr lang="en-US"/>
              <a:t>Automatizando documentações de APIs em Kotlin</a:t>
            </a:r>
            <a:endParaRPr/>
          </a:p>
        </p:txBody>
      </p:sp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2045827" y="10101041"/>
            <a:ext cx="20292346" cy="120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4800"/>
              <a:buFont typeface="Proxima Nova"/>
              <a:buNone/>
            </a:pPr>
            <a:r>
              <a:rPr lang="en-US"/>
              <a:t>OpenAPI plugin na prática.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type="title"/>
          </p:nvPr>
        </p:nvSpPr>
        <p:spPr>
          <a:xfrm>
            <a:off x="1758949" y="1193516"/>
            <a:ext cx="203940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Proxima Nova Extrabold"/>
              <a:buNone/>
            </a:pPr>
            <a:r>
              <a:rPr lang="en-US"/>
              <a:t>Quem sou eu?</a:t>
            </a:r>
            <a:endParaRPr/>
          </a:p>
        </p:txBody>
      </p:sp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7016625" y="4825375"/>
            <a:ext cx="11457900" cy="55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</a:pPr>
            <a:r>
              <a:rPr b="1" lang="en-US"/>
              <a:t>Caio Waquil</a:t>
            </a:r>
            <a:endParaRPr b="1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</a:pPr>
            <a:r>
              <a:rPr lang="en-US" sz="3600"/>
              <a:t>Software </a:t>
            </a:r>
            <a:r>
              <a:rPr lang="en-US" sz="3600"/>
              <a:t>Engineer na Concrete Solutions</a:t>
            </a:r>
            <a:endParaRPr sz="36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</a:pPr>
            <a:r>
              <a:t/>
            </a:r>
            <a:endParaRPr sz="36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</a:pPr>
            <a:r>
              <a:rPr lang="en-US" sz="3600"/>
              <a:t>cwaquil@gmail.com</a:t>
            </a:r>
            <a:endParaRPr sz="36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</a:pPr>
            <a:r>
              <a:t/>
            </a:r>
            <a:endParaRPr sz="36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</a:pPr>
            <a:r>
              <a:rPr lang="en-US" sz="3600"/>
              <a:t>LinkedIn: Caio Waquil</a:t>
            </a:r>
            <a:endParaRPr sz="3600"/>
          </a:p>
        </p:txBody>
      </p:sp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937" y="5119900"/>
            <a:ext cx="4644574" cy="467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title"/>
          </p:nvPr>
        </p:nvSpPr>
        <p:spPr>
          <a:xfrm>
            <a:off x="1930400" y="1337742"/>
            <a:ext cx="20343145" cy="199256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8000"/>
              <a:buFont typeface="Proxima Nova Extrabold"/>
              <a:buNone/>
            </a:pPr>
            <a:r>
              <a:rPr b="0" i="0" lang="en-US" sz="8000" u="none" cap="none" strike="noStrike">
                <a:solidFill>
                  <a:srgbClr val="533E7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Índice</a:t>
            </a:r>
            <a:endParaRPr/>
          </a:p>
        </p:txBody>
      </p:sp>
      <p:sp>
        <p:nvSpPr>
          <p:cNvPr id="108" name="Google Shape;108;p23"/>
          <p:cNvSpPr txBox="1"/>
          <p:nvPr>
            <p:ph idx="1" type="body"/>
          </p:nvPr>
        </p:nvSpPr>
        <p:spPr>
          <a:xfrm>
            <a:off x="1981199" y="3758462"/>
            <a:ext cx="20343146" cy="79629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502707" lvl="0" marL="502707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50"/>
              <a:buFont typeface="Proxima Nova"/>
              <a:buChar char="○"/>
            </a:pPr>
            <a:r>
              <a:rPr lang="en-US"/>
              <a:t>Para dar um contexto.</a:t>
            </a:r>
            <a:endParaRPr/>
          </a:p>
          <a:p>
            <a:pPr indent="-502707" lvl="0" marL="502707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50"/>
              <a:buFont typeface="Proxima Nova"/>
              <a:buChar char="○"/>
            </a:pPr>
            <a:r>
              <a:rPr lang="en-US"/>
              <a:t>Mão na massa.</a:t>
            </a:r>
            <a:endParaRPr/>
          </a:p>
          <a:p>
            <a:pPr indent="-502707" lvl="0" marL="502707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50"/>
              <a:buFont typeface="Proxima Nova"/>
              <a:buChar char="○"/>
            </a:pPr>
            <a:r>
              <a:rPr lang="en-US"/>
              <a:t>Próximos passos...</a:t>
            </a:r>
            <a:endParaRPr/>
          </a:p>
          <a:p>
            <a:pPr indent="-502707" lvl="0" marL="502707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50"/>
              <a:buFont typeface="Proxima Nova"/>
              <a:buChar char="○"/>
            </a:pPr>
            <a:r>
              <a:rPr lang="en-US"/>
              <a:t>Considerações finais.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50" y="25370"/>
            <a:ext cx="24384000" cy="1369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0"/>
          <p:cNvSpPr txBox="1"/>
          <p:nvPr>
            <p:ph type="title"/>
          </p:nvPr>
        </p:nvSpPr>
        <p:spPr>
          <a:xfrm>
            <a:off x="2032000" y="2032000"/>
            <a:ext cx="20319900" cy="9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16000"/>
              <a:buFont typeface="Proxima Nova Extrabold"/>
              <a:buNone/>
            </a:pPr>
            <a:r>
              <a:rPr lang="en-US"/>
              <a:t>Próximos passos...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type="title"/>
          </p:nvPr>
        </p:nvSpPr>
        <p:spPr>
          <a:xfrm>
            <a:off x="1930399" y="5622641"/>
            <a:ext cx="203940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Proxima Nova Extrabold"/>
              <a:buNone/>
            </a:pPr>
            <a:r>
              <a:rPr lang="en-US"/>
              <a:t>Considerações finais.</a:t>
            </a:r>
            <a:endParaRPr/>
          </a:p>
        </p:txBody>
      </p:sp>
      <p:sp>
        <p:nvSpPr>
          <p:cNvPr id="331" name="Google Shape;331;p61"/>
          <p:cNvSpPr txBox="1"/>
          <p:nvPr>
            <p:ph idx="1" type="body"/>
          </p:nvPr>
        </p:nvSpPr>
        <p:spPr>
          <a:xfrm>
            <a:off x="1961753" y="9052455"/>
            <a:ext cx="203670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https://github.com/cwaquil/openapi-tdc-example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33E7F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2"/>
          <p:cNvSpPr/>
          <p:nvPr/>
        </p:nvSpPr>
        <p:spPr>
          <a:xfrm>
            <a:off x="0" y="10866425"/>
            <a:ext cx="24384000" cy="2849700"/>
          </a:xfrm>
          <a:prstGeom prst="rect">
            <a:avLst/>
          </a:prstGeom>
          <a:solidFill>
            <a:srgbClr val="5725B6">
              <a:alpha val="898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62"/>
          <p:cNvSpPr txBox="1"/>
          <p:nvPr>
            <p:ph type="title"/>
          </p:nvPr>
        </p:nvSpPr>
        <p:spPr>
          <a:xfrm>
            <a:off x="2039925" y="911858"/>
            <a:ext cx="203040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oxima Nova Extrabold"/>
              <a:buNone/>
            </a:pPr>
            <a:r>
              <a:rPr lang="en-US" sz="4800">
                <a:solidFill>
                  <a:srgbClr val="00C8FF"/>
                </a:solidFill>
                <a:latin typeface="Proxima Nova"/>
                <a:ea typeface="Proxima Nova"/>
                <a:cs typeface="Proxima Nova"/>
                <a:sym typeface="Proxima Nova"/>
              </a:rPr>
              <a:t>Quer fazer parte do nosso time de times?</a:t>
            </a:r>
            <a:endParaRPr sz="4800">
              <a:solidFill>
                <a:srgbClr val="00C8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Proxima Nova Extrabold"/>
              <a:buNone/>
            </a:pPr>
            <a:r>
              <a:rPr lang="en-US" sz="12000">
                <a:solidFill>
                  <a:schemeClr val="lt1"/>
                </a:solidFill>
              </a:rPr>
              <a:t>Temos vagas!</a:t>
            </a:r>
            <a:endParaRPr sz="12000"/>
          </a:p>
        </p:txBody>
      </p:sp>
      <p:pic>
        <p:nvPicPr>
          <p:cNvPr id="338" name="Google Shape;33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7145" y="3362964"/>
            <a:ext cx="19109600" cy="1025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title"/>
          </p:nvPr>
        </p:nvSpPr>
        <p:spPr>
          <a:xfrm>
            <a:off x="1930399" y="5622641"/>
            <a:ext cx="20393947" cy="247071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Proxima Nova Extrabold"/>
              <a:buNone/>
            </a:pPr>
            <a:r>
              <a:rPr lang="en-US"/>
              <a:t>Para dar um contexto</a:t>
            </a:r>
            <a:r>
              <a:rPr b="0" i="0" lang="en-US" sz="80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.</a:t>
            </a:r>
            <a:endParaRPr/>
          </a:p>
        </p:txBody>
      </p:sp>
      <p:sp>
        <p:nvSpPr>
          <p:cNvPr id="114" name="Google Shape;114;p24"/>
          <p:cNvSpPr txBox="1"/>
          <p:nvPr>
            <p:ph idx="1" type="body"/>
          </p:nvPr>
        </p:nvSpPr>
        <p:spPr>
          <a:xfrm>
            <a:off x="1961753" y="9052455"/>
            <a:ext cx="20366899" cy="12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800"/>
              <a:buFont typeface="Proxima Nova"/>
              <a:buNone/>
            </a:pPr>
            <a:r>
              <a:rPr lang="en-US"/>
              <a:t>Algumas coisas que vale a pena dizer antes de apresentar a </a:t>
            </a:r>
            <a:r>
              <a:rPr lang="en-US"/>
              <a:t>implementação</a:t>
            </a:r>
            <a:r>
              <a:rPr lang="en-US"/>
              <a:t>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1924050" y="1286274"/>
            <a:ext cx="203940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8000"/>
              <a:buFont typeface="Proxima Nova Extrabold"/>
              <a:buNone/>
            </a:pPr>
            <a:r>
              <a:rPr lang="en-US"/>
              <a:t>Contratos de APIs</a:t>
            </a:r>
            <a:endParaRPr/>
          </a:p>
        </p:txBody>
      </p:sp>
      <p:sp>
        <p:nvSpPr>
          <p:cNvPr id="120" name="Google Shape;120;p25"/>
          <p:cNvSpPr txBox="1"/>
          <p:nvPr>
            <p:ph idx="1" type="body"/>
          </p:nvPr>
        </p:nvSpPr>
        <p:spPr>
          <a:xfrm>
            <a:off x="1968100" y="3813250"/>
            <a:ext cx="20394000" cy="91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502707" lvl="0" marL="502707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750"/>
              <a:buFont typeface="Proxima Nova"/>
              <a:buChar char="○"/>
            </a:pPr>
            <a:r>
              <a:rPr lang="en-US"/>
              <a:t>REST é o mais comum para a integração entre aplicações.</a:t>
            </a:r>
            <a:endParaRPr/>
          </a:p>
          <a:p>
            <a:pPr indent="-502707" lvl="0" marL="502707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750"/>
              <a:buFont typeface="Proxima Nova"/>
              <a:buChar char="○"/>
            </a:pPr>
            <a:r>
              <a:rPr lang="en-US"/>
              <a:t>Seja para consumo ou </a:t>
            </a:r>
            <a:r>
              <a:rPr lang="en-US"/>
              <a:t>disponibilização</a:t>
            </a:r>
            <a:r>
              <a:rPr lang="en-US"/>
              <a:t> de serviços.</a:t>
            </a:r>
            <a:endParaRPr/>
          </a:p>
          <a:p>
            <a:pPr indent="-502707" lvl="0" marL="502707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750"/>
              <a:buFont typeface="Proxima Nova"/>
              <a:buChar char="○"/>
            </a:pPr>
            <a:r>
              <a:rPr lang="en-US"/>
              <a:t>Precisamos conhecer as funcionalidades disponíveis e detalhes de como invocá-las.</a:t>
            </a:r>
            <a:endParaRPr/>
          </a:p>
          <a:p>
            <a:pPr indent="-502707" lvl="1" marL="1137707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750"/>
              <a:buFont typeface="Proxima Nova"/>
              <a:buChar char="•"/>
            </a:pPr>
            <a:r>
              <a:rPr lang="en-US"/>
              <a:t>Recursos</a:t>
            </a:r>
            <a:endParaRPr/>
          </a:p>
          <a:p>
            <a:pPr indent="-502707" lvl="1" marL="1137707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750"/>
              <a:buFont typeface="Proxima Nova"/>
              <a:buChar char="•"/>
            </a:pPr>
            <a:r>
              <a:rPr lang="en-US"/>
              <a:t>URIs</a:t>
            </a:r>
            <a:endParaRPr/>
          </a:p>
          <a:p>
            <a:pPr indent="-502707" lvl="1" marL="1137707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750"/>
              <a:buFont typeface="Proxima Nova"/>
              <a:buChar char="•"/>
            </a:pPr>
            <a:r>
              <a:rPr lang="en-US"/>
              <a:t>Métodos</a:t>
            </a:r>
            <a:endParaRPr/>
          </a:p>
          <a:p>
            <a:pPr indent="-502707" lvl="1" marL="1137707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4750"/>
              <a:buFont typeface="Proxima Nova"/>
              <a:buChar char="•"/>
            </a:pPr>
            <a:r>
              <a:rPr lang="en-US"/>
              <a:t>Content-Types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title"/>
          </p:nvPr>
        </p:nvSpPr>
        <p:spPr>
          <a:xfrm>
            <a:off x="1924049" y="1286274"/>
            <a:ext cx="20393947" cy="2095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 First Approach</a:t>
            </a:r>
            <a:endParaRPr/>
          </a:p>
        </p:txBody>
      </p:sp>
      <p:sp>
        <p:nvSpPr>
          <p:cNvPr id="126" name="Google Shape;126;p26"/>
          <p:cNvSpPr txBox="1"/>
          <p:nvPr>
            <p:ph idx="1" type="body"/>
          </p:nvPr>
        </p:nvSpPr>
        <p:spPr>
          <a:xfrm>
            <a:off x="1968103" y="3813257"/>
            <a:ext cx="20393945" cy="788463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É a abordagem </a:t>
            </a:r>
            <a:r>
              <a:rPr b="1" lang="en-US" sz="4800"/>
              <a:t>mais comum</a:t>
            </a:r>
            <a:r>
              <a:rPr lang="en-US" sz="4800"/>
              <a:t> onde desenvolvedores codam a partir dos requisitos levantados, é usado para enfatizar </a:t>
            </a:r>
            <a:r>
              <a:rPr b="1" lang="en-US" sz="4800"/>
              <a:t>velocidade e agilidade</a:t>
            </a:r>
            <a:r>
              <a:rPr lang="en-US" sz="4800"/>
              <a:t> na estratégia do </a:t>
            </a:r>
            <a:r>
              <a:rPr b="1" lang="en-US" sz="4800"/>
              <a:t>go-to market</a:t>
            </a:r>
            <a:r>
              <a:rPr lang="en-US" sz="4800"/>
              <a:t>. </a:t>
            </a:r>
            <a:endParaRPr sz="4800"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Oferece automação e </a:t>
            </a:r>
            <a:r>
              <a:rPr b="1" lang="en-US" sz="4800"/>
              <a:t>redução da complexidade</a:t>
            </a:r>
            <a:r>
              <a:rPr lang="en-US" sz="4800"/>
              <a:t> do processo ideal adequada para construções de </a:t>
            </a:r>
            <a:r>
              <a:rPr b="1" lang="en-US" sz="4800"/>
              <a:t>API internas</a:t>
            </a:r>
            <a:r>
              <a:rPr lang="en-US" sz="4800"/>
              <a:t> melhor ainda para </a:t>
            </a:r>
            <a:r>
              <a:rPr b="1" lang="en-US" sz="4800"/>
              <a:t>micro serviços</a:t>
            </a:r>
            <a:r>
              <a:rPr lang="en-US" sz="4800"/>
              <a:t>.</a:t>
            </a:r>
            <a:endParaRPr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type="title"/>
          </p:nvPr>
        </p:nvSpPr>
        <p:spPr>
          <a:xfrm>
            <a:off x="2057400" y="2095499"/>
            <a:ext cx="20269200" cy="9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Design First </a:t>
            </a:r>
            <a:r>
              <a:rPr lang="en-US" sz="7200"/>
              <a:t>vs.</a:t>
            </a:r>
            <a:r>
              <a:rPr lang="en-US" sz="7200"/>
              <a:t> Code First no </a:t>
            </a:r>
            <a:r>
              <a:rPr lang="en-US" sz="7200">
                <a:solidFill>
                  <a:schemeClr val="lt1"/>
                </a:solidFill>
              </a:rPr>
              <a:t>SwaggerBlog</a:t>
            </a:r>
            <a:r>
              <a:rPr lang="en-US" sz="7200"/>
              <a:t>:</a:t>
            </a:r>
            <a:endParaRPr sz="7200"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https://swagger.io/blog/api-design/design-first-or-code-first-api-development/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title"/>
          </p:nvPr>
        </p:nvSpPr>
        <p:spPr>
          <a:xfrm>
            <a:off x="939799" y="1752600"/>
            <a:ext cx="6239700" cy="20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roxima Nova Extrabold"/>
              <a:buNone/>
            </a:pPr>
            <a:r>
              <a:rPr lang="en-US" sz="6000"/>
              <a:t>OpenAPI</a:t>
            </a:r>
            <a:endParaRPr/>
          </a:p>
        </p:txBody>
      </p:sp>
      <p:sp>
        <p:nvSpPr>
          <p:cNvPr id="137" name="Google Shape;137;p28"/>
          <p:cNvSpPr txBox="1"/>
          <p:nvPr>
            <p:ph idx="2" type="body"/>
          </p:nvPr>
        </p:nvSpPr>
        <p:spPr>
          <a:xfrm>
            <a:off x="9158325" y="2046485"/>
            <a:ext cx="14236800" cy="9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</a:pPr>
            <a:r>
              <a:rPr lang="en-US"/>
              <a:t>Iniciativa da Linux Foundation que Busca padronização na escrita de APIs REST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</a:pPr>
            <a:r>
              <a:t/>
            </a:r>
            <a:endParaRPr/>
          </a:p>
        </p:txBody>
      </p:sp>
      <p:sp>
        <p:nvSpPr>
          <p:cNvPr id="138" name="Google Shape;138;p28"/>
          <p:cNvSpPr txBox="1"/>
          <p:nvPr>
            <p:ph idx="3" type="body"/>
          </p:nvPr>
        </p:nvSpPr>
        <p:spPr>
          <a:xfrm>
            <a:off x="1017127" y="5147868"/>
            <a:ext cx="6084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O que é?</a:t>
            </a:r>
            <a:endParaRPr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Proxima Nova Extrabold"/>
              <a:buNone/>
            </a:pPr>
            <a:r>
              <a:t/>
            </a:r>
            <a:endParaRPr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39" name="Google Shape;139;p28"/>
          <p:cNvSpPr txBox="1"/>
          <p:nvPr>
            <p:ph idx="4" type="body"/>
          </p:nvPr>
        </p:nvSpPr>
        <p:spPr>
          <a:xfrm>
            <a:off x="1017127" y="6208795"/>
            <a:ext cx="6084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</a:pPr>
            <a:r>
              <a:rPr lang="en-US"/>
              <a:t>Qual caminho?</a:t>
            </a:r>
            <a:endParaRPr/>
          </a:p>
        </p:txBody>
      </p:sp>
      <p:sp>
        <p:nvSpPr>
          <p:cNvPr id="140" name="Google Shape;140;p28"/>
          <p:cNvSpPr txBox="1"/>
          <p:nvPr>
            <p:ph idx="5" type="body"/>
          </p:nvPr>
        </p:nvSpPr>
        <p:spPr>
          <a:xfrm>
            <a:off x="1017127" y="7269721"/>
            <a:ext cx="6084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8FF"/>
              </a:buClr>
              <a:buSzPts val="3800"/>
              <a:buFont typeface="Proxima Nova"/>
              <a:buNone/>
            </a:pPr>
            <a:r>
              <a:rPr lang="en-US"/>
              <a:t>Como usar?</a:t>
            </a:r>
            <a:endParaRPr/>
          </a:p>
        </p:txBody>
      </p:sp>
      <p:sp>
        <p:nvSpPr>
          <p:cNvPr id="141" name="Google Shape;141;p28"/>
          <p:cNvSpPr txBox="1"/>
          <p:nvPr/>
        </p:nvSpPr>
        <p:spPr>
          <a:xfrm>
            <a:off x="8086725" y="12344400"/>
            <a:ext cx="15973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rPr>
              <a:t>© 2019 OpenAPI Initiative. Copyright </a:t>
            </a:r>
            <a:endParaRPr sz="2400">
              <a:solidFill>
                <a:srgbClr val="533E7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3E7F"/>
              </a:buClr>
              <a:buSzPts val="3800"/>
              <a:buFont typeface="Proxima Nova"/>
              <a:buNone/>
            </a:pPr>
            <a:r>
              <a:rPr lang="en-US" sz="2400">
                <a:solidFill>
                  <a:srgbClr val="533E7F"/>
                </a:solidFill>
                <a:latin typeface="Proxima Nova"/>
                <a:ea typeface="Proxima Nova"/>
                <a:cs typeface="Proxima Nova"/>
                <a:sym typeface="Proxima Nova"/>
              </a:rPr>
              <a:t>© 2016 The Linux Foundation®. All rights reserved.</a:t>
            </a:r>
            <a:endParaRPr sz="2400">
              <a:solidFill>
                <a:srgbClr val="533E7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8325" y="1752599"/>
            <a:ext cx="7907500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11800" y="9031279"/>
            <a:ext cx="7383325" cy="2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